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650" r:id="rId2"/>
    <p:sldId id="662" r:id="rId3"/>
    <p:sldId id="663" r:id="rId4"/>
    <p:sldId id="664" r:id="rId5"/>
    <p:sldId id="665" r:id="rId6"/>
    <p:sldId id="666" r:id="rId7"/>
    <p:sldId id="667" r:id="rId8"/>
    <p:sldId id="668" r:id="rId9"/>
    <p:sldId id="669" r:id="rId10"/>
    <p:sldId id="670" r:id="rId11"/>
    <p:sldId id="671" r:id="rId12"/>
    <p:sldId id="672" r:id="rId13"/>
    <p:sldId id="673" r:id="rId14"/>
    <p:sldId id="674" r:id="rId15"/>
    <p:sldId id="675" r:id="rId16"/>
    <p:sldId id="676" r:id="rId17"/>
    <p:sldId id="692" r:id="rId18"/>
    <p:sldId id="691" r:id="rId19"/>
    <p:sldId id="677" r:id="rId20"/>
    <p:sldId id="685" r:id="rId21"/>
    <p:sldId id="686" r:id="rId22"/>
    <p:sldId id="678" r:id="rId23"/>
    <p:sldId id="679" r:id="rId24"/>
    <p:sldId id="680" r:id="rId25"/>
    <p:sldId id="681" r:id="rId26"/>
    <p:sldId id="682" r:id="rId27"/>
    <p:sldId id="683" r:id="rId28"/>
    <p:sldId id="684" r:id="rId29"/>
    <p:sldId id="687" r:id="rId30"/>
    <p:sldId id="688" r:id="rId31"/>
    <p:sldId id="651" r:id="rId32"/>
    <p:sldId id="652" r:id="rId33"/>
    <p:sldId id="653" r:id="rId34"/>
    <p:sldId id="654" r:id="rId35"/>
    <p:sldId id="655" r:id="rId36"/>
    <p:sldId id="656" r:id="rId37"/>
    <p:sldId id="657" r:id="rId38"/>
    <p:sldId id="658" r:id="rId39"/>
    <p:sldId id="659" r:id="rId40"/>
    <p:sldId id="660" r:id="rId41"/>
    <p:sldId id="661" r:id="rId42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2B8F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23" autoAdjust="0"/>
    <p:restoredTop sz="90000" autoAdjust="0"/>
  </p:normalViewPr>
  <p:slideViewPr>
    <p:cSldViewPr>
      <p:cViewPr varScale="1">
        <p:scale>
          <a:sx n="95" d="100"/>
          <a:sy n="95" d="100"/>
        </p:scale>
        <p:origin x="102" y="28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22.12.2020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60909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81728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E6AC4-C3FE-4E70-88D1-136405B25267}" type="datetime1">
              <a:rPr lang="uk-UA" smtClean="0"/>
              <a:pPr/>
              <a:t>22.12.2020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5949-5AE9-41F1-B18C-DA1006B0E8CC}" type="datetime1">
              <a:rPr lang="uk-UA" smtClean="0"/>
              <a:pPr/>
              <a:t>22.12.2020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C227C-94C5-4BA1-A89C-1C7570144B22}" type="datetime1">
              <a:rPr lang="uk-UA" smtClean="0"/>
              <a:pPr/>
              <a:t>22.12.2020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2E168-B245-4D8D-8538-B29990DBF87B}" type="datetime1">
              <a:rPr lang="uk-UA" smtClean="0"/>
              <a:pPr/>
              <a:t>22.12.2020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DAF6E-7007-4E61-B36E-794BF232B234}" type="datetime1">
              <a:rPr lang="uk-UA" smtClean="0"/>
              <a:pPr/>
              <a:t>22.12.2020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141DD-FE72-44AA-B946-B70892F1F5B7}" type="datetime1">
              <a:rPr lang="uk-UA" smtClean="0"/>
              <a:pPr/>
              <a:t>22.12.2020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DC7C-6CC4-4D1F-A21B-A650800E0532}" type="datetime1">
              <a:rPr lang="uk-UA" smtClean="0"/>
              <a:pPr/>
              <a:t>22.12.2020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53FA-BE70-4E9D-A1A2-A798C2E22C2C}" type="datetime1">
              <a:rPr lang="uk-UA" smtClean="0"/>
              <a:pPr/>
              <a:t>22.12.2020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9D1B-A194-48C6-B5A1-4C29D0F81227}" type="datetime1">
              <a:rPr lang="uk-UA" smtClean="0"/>
              <a:pPr/>
              <a:t>22.12.2020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C5B78-3AEE-4E8C-84A2-DF8B252C6B7D}" type="datetime1">
              <a:rPr lang="uk-UA" smtClean="0"/>
              <a:pPr/>
              <a:t>22.12.2020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6AC05-7690-4D29-B090-15CFA8055B58}" type="datetime1">
              <a:rPr lang="uk-UA" smtClean="0"/>
              <a:pPr/>
              <a:t>22.12.2020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78AB5-85A2-4D58-9351-A198925B541D}" type="datetime1">
              <a:rPr lang="uk-UA" smtClean="0"/>
              <a:pPr/>
              <a:t>22.12.2020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search/docs/guides/intro-structured-data?hl=ru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search.google.com/test/mobile-friendly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speed/pagespeed/insights/?hl=ru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developers.google.com/web/tools/lighthouse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ogp.me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.ua/trends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jpeg"/><Relationship Id="rId1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tproger.ru/" TargetMode="External"/><Relationship Id="rId2" Type="http://schemas.openxmlformats.org/officeDocument/2006/relationships/hyperlink" Target="https://habrahabr.ru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rometheus.org.ua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volonter.org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upport.google.com/webmasters/answer/7451184?hl=r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forms.gle/jjwqeo5KXs8RazfG7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igsaw.w3.org/css-validator/" TargetMode="External"/><Relationship Id="rId2" Type="http://schemas.openxmlformats.org/officeDocument/2006/relationships/hyperlink" Target="https://validator.w3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xml-sitemaps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43335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b="1" dirty="0" smtClean="0">
                <a:solidFill>
                  <a:srgbClr val="FFFF00"/>
                </a:solidFill>
                <a:latin typeface="+mj-lt"/>
              </a:rPr>
              <a:t>SEO</a:t>
            </a:r>
            <a:r>
              <a:rPr lang="en-US" sz="4400" b="1" dirty="0" smtClean="0">
                <a:solidFill>
                  <a:schemeClr val="bg1"/>
                </a:solidFill>
                <a:latin typeface="+mj-lt"/>
              </a:rPr>
              <a:t>/</a:t>
            </a:r>
            <a:r>
              <a:rPr lang="en-US" sz="4400" b="1" dirty="0" smtClean="0">
                <a:solidFill>
                  <a:srgbClr val="FFFF00"/>
                </a:solidFill>
                <a:latin typeface="+mj-lt"/>
              </a:rPr>
              <a:t>SMO</a:t>
            </a:r>
            <a:r>
              <a:rPr lang="en-US" sz="44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ru-RU" sz="4400" b="1" dirty="0">
                <a:solidFill>
                  <a:schemeClr val="bg1"/>
                </a:solidFill>
                <a:latin typeface="+mj-lt"/>
              </a:rPr>
              <a:t>о</a:t>
            </a:r>
            <a:r>
              <a:rPr lang="ru-RU" sz="4400" b="1" dirty="0" smtClean="0">
                <a:solidFill>
                  <a:schemeClr val="bg1"/>
                </a:solidFill>
                <a:latin typeface="+mj-lt"/>
              </a:rPr>
              <a:t>птимизация</a:t>
            </a:r>
            <a:endParaRPr lang="uk-UA" sz="4400" b="1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 smtClean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 smtClean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 smtClean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 smtClean="0">
                <a:solidFill>
                  <a:srgbClr val="FFC000"/>
                </a:solidFill>
                <a:cs typeface="Segoe UI Semibold" panose="020B0702040204020203" pitchFamily="34" charset="0"/>
              </a:rPr>
              <a:t>/WEB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35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3720317" y="2767280"/>
            <a:ext cx="475136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0" b="1" dirty="0" smtClean="0">
                <a:solidFill>
                  <a:schemeClr val="bg1"/>
                </a:solidFill>
              </a:rPr>
              <a:t>4</a:t>
            </a:r>
            <a:r>
              <a:rPr lang="uk-UA" sz="8000" b="1" dirty="0" smtClean="0">
                <a:solidFill>
                  <a:schemeClr val="bg1"/>
                </a:solidFill>
              </a:rPr>
              <a:t>. Контент</a:t>
            </a:r>
            <a:endParaRPr lang="uk-UA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24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Номер слайда 36"/>
          <p:cNvSpPr txBox="1">
            <a:spLocks/>
          </p:cNvSpPr>
          <p:nvPr/>
        </p:nvSpPr>
        <p:spPr>
          <a:xfrm>
            <a:off x="11208568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3" y="1196752"/>
            <a:ext cx="8928993" cy="42690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26064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/>
              <a:t>Приоритеты поискового робота</a:t>
            </a:r>
            <a:endParaRPr lang="ru-RU" sz="4400" b="1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2224" t="3714" r="5113" b="6907"/>
          <a:stretch/>
        </p:blipFill>
        <p:spPr>
          <a:xfrm>
            <a:off x="5119286" y="4221088"/>
            <a:ext cx="6768752" cy="1659750"/>
          </a:xfrm>
          <a:prstGeom prst="rect">
            <a:avLst/>
          </a:prstGeom>
          <a:ln w="19050">
            <a:solidFill>
              <a:srgbClr val="92D050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808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Номер слайда 36"/>
          <p:cNvSpPr txBox="1">
            <a:spLocks/>
          </p:cNvSpPr>
          <p:nvPr/>
        </p:nvSpPr>
        <p:spPr>
          <a:xfrm>
            <a:off x="11208568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27311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/>
              <a:t>Приоритеты поискового робота</a:t>
            </a:r>
            <a:endParaRPr lang="ru-RU" sz="44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127448" y="1916832"/>
            <a:ext cx="993710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Название и описание, должны быть краткими и чёткими</a:t>
            </a:r>
            <a:r>
              <a:rPr lang="ru-RU" sz="3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ru-RU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ru-RU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Название и описание, должны соответствовать содержанию страницы</a:t>
            </a:r>
            <a:r>
              <a:rPr lang="ru-RU" sz="32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ru-RU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ru-RU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Название и описание, должны быть уникальными.</a:t>
            </a:r>
          </a:p>
        </p:txBody>
      </p:sp>
    </p:spTree>
    <p:extLst>
      <p:ext uri="{BB962C8B-B14F-4D97-AF65-F5344CB8AC3E}">
        <p14:creationId xmlns:p14="http://schemas.microsoft.com/office/powerpoint/2010/main" val="386556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2602903" y="3013501"/>
            <a:ext cx="698620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4</a:t>
            </a:r>
            <a:r>
              <a:rPr lang="uk-UA" sz="6600" b="1" dirty="0" smtClean="0">
                <a:solidFill>
                  <a:schemeClr val="bg1"/>
                </a:solidFill>
              </a:rPr>
              <a:t>.</a:t>
            </a:r>
            <a:r>
              <a:rPr lang="en-US" sz="6600" b="1" dirty="0" smtClean="0">
                <a:solidFill>
                  <a:schemeClr val="bg1"/>
                </a:solidFill>
              </a:rPr>
              <a:t> </a:t>
            </a:r>
            <a:r>
              <a:rPr lang="uk-UA" sz="6600" b="1" dirty="0" err="1" smtClean="0">
                <a:solidFill>
                  <a:schemeClr val="bg1"/>
                </a:solidFill>
              </a:rPr>
              <a:t>Микроразметка</a:t>
            </a:r>
            <a:endParaRPr lang="uk-UA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67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32104" y="620688"/>
            <a:ext cx="5159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err="1" smtClean="0"/>
              <a:t>Микроразметка</a:t>
            </a:r>
            <a:endParaRPr lang="ru-RU" sz="40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7840133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40132" y="1700808"/>
            <a:ext cx="38884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Метаданные дающие поисковой системе дополнительную информацию о содержимом страницы. В частности используется </a:t>
            </a:r>
            <a:r>
              <a:rPr lang="en-US" sz="2400" dirty="0" smtClean="0"/>
              <a:t>Google </a:t>
            </a:r>
            <a:r>
              <a:rPr lang="ru-RU" sz="2400" dirty="0" smtClean="0"/>
              <a:t>формирования</a:t>
            </a:r>
            <a:r>
              <a:rPr lang="uk-UA" sz="2400" dirty="0" smtClean="0"/>
              <a:t> </a:t>
            </a:r>
            <a:r>
              <a:rPr lang="ru-RU" sz="2400" dirty="0" err="1" smtClean="0"/>
              <a:t>снипетов</a:t>
            </a:r>
            <a:r>
              <a:rPr lang="uk-UA" sz="2400" dirty="0" smtClean="0"/>
              <a:t> в </a:t>
            </a:r>
            <a:r>
              <a:rPr lang="ru-RU" sz="2400" dirty="0" smtClean="0"/>
              <a:t>поисковой</a:t>
            </a:r>
            <a:r>
              <a:rPr lang="uk-UA" sz="2400" dirty="0" smtClean="0"/>
              <a:t> в</a:t>
            </a:r>
            <a:r>
              <a:rPr lang="ru-RU" sz="2400" dirty="0" smtClean="0"/>
              <a:t>ы</a:t>
            </a:r>
            <a:r>
              <a:rPr lang="uk-UA" sz="2400" dirty="0" smtClean="0"/>
              <a:t>даче.</a:t>
            </a:r>
            <a:endParaRPr lang="ru-RU" sz="24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920065" y="5571237"/>
            <a:ext cx="64807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hlinkClick r:id="rId3"/>
              </a:rPr>
              <a:t>https://</a:t>
            </a:r>
            <a:r>
              <a:rPr lang="ru-RU" sz="2800" b="1" dirty="0" smtClean="0">
                <a:hlinkClick r:id="rId3"/>
              </a:rPr>
              <a:t>developers.google.com/search/docs/guides/intro-structured-data?hl=ru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312617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1489033" y="2875002"/>
            <a:ext cx="921393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5</a:t>
            </a:r>
            <a:r>
              <a:rPr lang="uk-UA" sz="6600" b="1" dirty="0" smtClean="0">
                <a:solidFill>
                  <a:schemeClr val="bg1"/>
                </a:solidFill>
              </a:rPr>
              <a:t>. </a:t>
            </a:r>
            <a:r>
              <a:rPr lang="ru-RU" sz="6600" b="1" dirty="0">
                <a:solidFill>
                  <a:schemeClr val="bg1"/>
                </a:solidFill>
              </a:rPr>
              <a:t>Канонические </a:t>
            </a:r>
            <a:r>
              <a:rPr lang="en-US" sz="6600" b="1" dirty="0" smtClean="0">
                <a:solidFill>
                  <a:schemeClr val="bg1"/>
                </a:solidFill>
              </a:rPr>
              <a:t>c</a:t>
            </a:r>
            <a:r>
              <a:rPr lang="uk-UA" sz="6600" b="1" dirty="0" err="1" smtClean="0">
                <a:solidFill>
                  <a:schemeClr val="bg1"/>
                </a:solidFill>
              </a:rPr>
              <a:t>сылки</a:t>
            </a:r>
            <a:endParaRPr lang="uk-UA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13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868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i="1" dirty="0"/>
              <a:t>Канонические</a:t>
            </a:r>
            <a:r>
              <a:rPr lang="ru-RU" sz="6000" b="1" dirty="0"/>
              <a:t> ссылки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33582" y="3394735"/>
            <a:ext cx="75248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Если одна и та же страница доступна по нескольким адресам, следует использовать </a:t>
            </a:r>
            <a:r>
              <a:rPr lang="ru-RU" sz="3200" b="1" dirty="0"/>
              <a:t>каноническую ссылку</a:t>
            </a:r>
            <a:r>
              <a:rPr lang="ru-RU" sz="3200" dirty="0"/>
              <a:t>. Это скажет поисковику, что не следует считать эти страницы дубликатами.</a:t>
            </a:r>
          </a:p>
        </p:txBody>
      </p:sp>
      <p:sp>
        <p:nvSpPr>
          <p:cNvPr id="47105" name="Rectangle 1"/>
          <p:cNvSpPr>
            <a:spLocks noChangeArrowheads="1"/>
          </p:cNvSpPr>
          <p:nvPr/>
        </p:nvSpPr>
        <p:spPr bwMode="auto">
          <a:xfrm>
            <a:off x="2639617" y="4664170"/>
            <a:ext cx="65" cy="2769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209089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</a:rPr>
              <a:t>&lt;link </a:t>
            </a:r>
            <a:r>
              <a:rPr lang="en-US" sz="3600" b="1" dirty="0" err="1">
                <a:solidFill>
                  <a:srgbClr val="0070C0"/>
                </a:solidFill>
              </a:rPr>
              <a:t>rel</a:t>
            </a:r>
            <a:r>
              <a:rPr lang="en-US" sz="3600" b="1" dirty="0">
                <a:solidFill>
                  <a:srgbClr val="0070C0"/>
                </a:solidFill>
              </a:rPr>
              <a:t>="</a:t>
            </a:r>
            <a:r>
              <a:rPr lang="en-US" sz="3600" b="1" dirty="0">
                <a:solidFill>
                  <a:srgbClr val="00B050"/>
                </a:solidFill>
              </a:rPr>
              <a:t>canonical</a:t>
            </a:r>
            <a:r>
              <a:rPr lang="en-US" sz="3600" b="1" dirty="0">
                <a:solidFill>
                  <a:srgbClr val="0070C0"/>
                </a:solidFill>
              </a:rPr>
              <a:t>" </a:t>
            </a:r>
            <a:r>
              <a:rPr lang="en-US" sz="3600" b="1" dirty="0" err="1" smtClean="0">
                <a:solidFill>
                  <a:srgbClr val="0070C0"/>
                </a:solidFill>
              </a:rPr>
              <a:t>href</a:t>
            </a:r>
            <a:r>
              <a:rPr lang="en-US" sz="3600" b="1" dirty="0" smtClean="0">
                <a:solidFill>
                  <a:srgbClr val="0070C0"/>
                </a:solidFill>
              </a:rPr>
              <a:t>=</a:t>
            </a:r>
            <a:r>
              <a:rPr lang="en-US" sz="3600" b="1" dirty="0">
                <a:solidFill>
                  <a:srgbClr val="0070C0"/>
                </a:solidFill>
              </a:rPr>
              <a:t>"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http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://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site.com/page.html</a:t>
            </a:r>
            <a:r>
              <a:rPr lang="en-US" sz="3600" b="1" dirty="0">
                <a:solidFill>
                  <a:srgbClr val="0070C0"/>
                </a:solidFill>
              </a:rPr>
              <a:t>" </a:t>
            </a:r>
            <a:r>
              <a:rPr lang="en-US" sz="3600" b="1" dirty="0" smtClean="0">
                <a:solidFill>
                  <a:srgbClr val="0070C0"/>
                </a:solidFill>
              </a:rPr>
              <a:t>/&gt;</a:t>
            </a:r>
            <a:endParaRPr lang="ru-RU" sz="3600" b="1" dirty="0">
              <a:solidFill>
                <a:srgbClr val="0070C0"/>
              </a:solidFill>
            </a:endParaRPr>
          </a:p>
        </p:txBody>
      </p:sp>
      <p:sp>
        <p:nvSpPr>
          <p:cNvPr id="7" name="Номер слайда 36"/>
          <p:cNvSpPr txBox="1">
            <a:spLocks/>
          </p:cNvSpPr>
          <p:nvPr/>
        </p:nvSpPr>
        <p:spPr>
          <a:xfrm>
            <a:off x="11280576" y="6223667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91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2309580" y="2875002"/>
            <a:ext cx="757284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6600" b="1" dirty="0">
                <a:solidFill>
                  <a:schemeClr val="bg1"/>
                </a:solidFill>
              </a:rPr>
              <a:t>6</a:t>
            </a:r>
            <a:r>
              <a:rPr lang="uk-UA" sz="6600" b="1" dirty="0" smtClean="0">
                <a:solidFill>
                  <a:schemeClr val="bg1"/>
                </a:solidFill>
              </a:rPr>
              <a:t>. </a:t>
            </a:r>
            <a:r>
              <a:rPr lang="ru-RU" sz="6600" b="1" dirty="0" smtClean="0">
                <a:solidFill>
                  <a:schemeClr val="bg1"/>
                </a:solidFill>
              </a:rPr>
              <a:t>Языковые версии</a:t>
            </a:r>
            <a:endParaRPr lang="uk-UA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82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699597" y="4221088"/>
            <a:ext cx="87928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Если страница имеет копию переведённую на другой язык, то при помощи тега </a:t>
            </a:r>
            <a:r>
              <a:rPr lang="en-US" sz="2800" b="1" dirty="0"/>
              <a:t>&lt;link&gt;</a:t>
            </a:r>
            <a:r>
              <a:rPr lang="ru-RU" sz="2800" dirty="0"/>
              <a:t>, это поможет поисковой системе выдавать посетителям из разных стран самый подходящий вариант страницы.</a:t>
            </a:r>
          </a:p>
        </p:txBody>
      </p:sp>
      <p:sp>
        <p:nvSpPr>
          <p:cNvPr id="12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559694"/>
            <a:ext cx="12192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0070C0"/>
                </a:solidFill>
              </a:rPr>
              <a:t>&lt;</a:t>
            </a:r>
            <a:r>
              <a:rPr lang="ru-RU" sz="3200" b="1" dirty="0" err="1">
                <a:solidFill>
                  <a:srgbClr val="0070C0"/>
                </a:solidFill>
              </a:rPr>
              <a:t>link</a:t>
            </a:r>
            <a:r>
              <a:rPr lang="ru-RU" sz="3200" b="1" dirty="0">
                <a:solidFill>
                  <a:srgbClr val="0070C0"/>
                </a:solidFill>
              </a:rPr>
              <a:t> </a:t>
            </a:r>
            <a:r>
              <a:rPr lang="ru-RU" sz="3200" b="1" dirty="0" err="1">
                <a:solidFill>
                  <a:schemeClr val="accent6">
                    <a:lumMod val="75000"/>
                  </a:schemeClr>
                </a:solidFill>
              </a:rPr>
              <a:t>rel</a:t>
            </a:r>
            <a:r>
              <a:rPr lang="ru-RU" sz="3200" b="1" dirty="0"/>
              <a:t>=</a:t>
            </a:r>
            <a:r>
              <a:rPr lang="ru-RU" sz="3200" b="1" dirty="0">
                <a:solidFill>
                  <a:srgbClr val="00B050"/>
                </a:solidFill>
              </a:rPr>
              <a:t>"</a:t>
            </a:r>
            <a:r>
              <a:rPr lang="ru-RU" sz="3200" b="1" dirty="0" err="1">
                <a:solidFill>
                  <a:srgbClr val="00B050"/>
                </a:solidFill>
              </a:rPr>
              <a:t>alternate</a:t>
            </a:r>
            <a:r>
              <a:rPr lang="ru-RU" sz="3200" b="1" dirty="0">
                <a:solidFill>
                  <a:srgbClr val="00B050"/>
                </a:solidFill>
              </a:rPr>
              <a:t>" </a:t>
            </a:r>
            <a:r>
              <a:rPr lang="ru-RU" sz="3200" b="1" dirty="0" err="1">
                <a:solidFill>
                  <a:schemeClr val="accent6">
                    <a:lumMod val="75000"/>
                  </a:schemeClr>
                </a:solidFill>
              </a:rPr>
              <a:t>hreflang</a:t>
            </a:r>
            <a:r>
              <a:rPr lang="ru-RU" sz="3200" b="1" dirty="0"/>
              <a:t>=</a:t>
            </a:r>
            <a:r>
              <a:rPr lang="ru-RU" sz="3200" b="1" dirty="0">
                <a:solidFill>
                  <a:srgbClr val="00B050"/>
                </a:solidFill>
              </a:rPr>
              <a:t>"</a:t>
            </a:r>
            <a:r>
              <a:rPr lang="en-US" sz="3200" b="1" dirty="0" err="1">
                <a:solidFill>
                  <a:srgbClr val="00B050"/>
                </a:solidFill>
              </a:rPr>
              <a:t>jp</a:t>
            </a:r>
            <a:r>
              <a:rPr lang="ru-RU" sz="3200" b="1" dirty="0">
                <a:solidFill>
                  <a:srgbClr val="00B050"/>
                </a:solidFill>
              </a:rPr>
              <a:t>"</a:t>
            </a:r>
            <a:r>
              <a:rPr lang="ru-RU" sz="3200" b="1" dirty="0"/>
              <a:t> </a:t>
            </a:r>
            <a:r>
              <a:rPr lang="ru-RU" sz="3200" b="1" dirty="0" smtClean="0"/>
              <a:t/>
            </a:r>
            <a:br>
              <a:rPr lang="ru-RU" sz="3200" b="1" dirty="0" smtClean="0"/>
            </a:br>
            <a:r>
              <a:rPr lang="ru-RU" sz="3200" b="1" dirty="0" err="1" smtClean="0">
                <a:solidFill>
                  <a:schemeClr val="accent6">
                    <a:lumMod val="75000"/>
                  </a:schemeClr>
                </a:solidFill>
              </a:rPr>
              <a:t>href</a:t>
            </a:r>
            <a:r>
              <a:rPr lang="ru-RU" sz="3200" b="1" dirty="0"/>
              <a:t>=</a:t>
            </a:r>
            <a:r>
              <a:rPr lang="ru-RU" sz="3200" b="1" dirty="0">
                <a:solidFill>
                  <a:srgbClr val="00B050"/>
                </a:solidFill>
              </a:rPr>
              <a:t>"http://example.com/</a:t>
            </a:r>
            <a:r>
              <a:rPr lang="en-US" sz="3200" b="1" dirty="0">
                <a:solidFill>
                  <a:srgbClr val="00B050"/>
                </a:solidFill>
              </a:rPr>
              <a:t>japan/</a:t>
            </a:r>
            <a:r>
              <a:rPr lang="ru-RU" sz="3200" b="1" dirty="0">
                <a:solidFill>
                  <a:srgbClr val="00B050"/>
                </a:solidFill>
              </a:rPr>
              <a:t>"</a:t>
            </a:r>
            <a:r>
              <a:rPr lang="ru-RU" sz="3200" b="1" dirty="0"/>
              <a:t> </a:t>
            </a:r>
            <a:r>
              <a:rPr lang="ru-RU" sz="3200" b="1" dirty="0">
                <a:solidFill>
                  <a:srgbClr val="0070C0"/>
                </a:solidFill>
              </a:rPr>
              <a:t>/&gt;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7667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Языковые версии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524000" y="2927846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0070C0"/>
                </a:solidFill>
              </a:rPr>
              <a:t>&lt;</a:t>
            </a:r>
            <a:r>
              <a:rPr lang="ru-RU" sz="3200" b="1" dirty="0" err="1">
                <a:solidFill>
                  <a:srgbClr val="0070C0"/>
                </a:solidFill>
              </a:rPr>
              <a:t>link</a:t>
            </a:r>
            <a:r>
              <a:rPr lang="ru-RU" sz="3200" b="1" dirty="0">
                <a:solidFill>
                  <a:srgbClr val="0070C0"/>
                </a:solidFill>
              </a:rPr>
              <a:t> </a:t>
            </a:r>
            <a:r>
              <a:rPr lang="ru-RU" sz="3200" b="1" dirty="0" err="1">
                <a:solidFill>
                  <a:schemeClr val="accent6">
                    <a:lumMod val="75000"/>
                  </a:schemeClr>
                </a:solidFill>
              </a:rPr>
              <a:t>rel</a:t>
            </a:r>
            <a:r>
              <a:rPr lang="ru-RU" sz="3200" b="1" dirty="0"/>
              <a:t>=</a:t>
            </a:r>
            <a:r>
              <a:rPr lang="ru-RU" sz="3200" b="1" dirty="0">
                <a:solidFill>
                  <a:srgbClr val="00B050"/>
                </a:solidFill>
              </a:rPr>
              <a:t>"</a:t>
            </a:r>
            <a:r>
              <a:rPr lang="ru-RU" sz="3200" b="1" dirty="0" err="1">
                <a:solidFill>
                  <a:srgbClr val="00B050"/>
                </a:solidFill>
              </a:rPr>
              <a:t>alternate</a:t>
            </a:r>
            <a:r>
              <a:rPr lang="ru-RU" sz="3200" b="1" dirty="0">
                <a:solidFill>
                  <a:srgbClr val="00B050"/>
                </a:solidFill>
              </a:rPr>
              <a:t>" </a:t>
            </a:r>
            <a:r>
              <a:rPr lang="ru-RU" sz="3200" b="1" dirty="0" err="1">
                <a:solidFill>
                  <a:schemeClr val="accent6">
                    <a:lumMod val="75000"/>
                  </a:schemeClr>
                </a:solidFill>
              </a:rPr>
              <a:t>hreflang</a:t>
            </a:r>
            <a:r>
              <a:rPr lang="ru-RU" sz="3200" b="1" dirty="0"/>
              <a:t>=</a:t>
            </a:r>
            <a:r>
              <a:rPr lang="ru-RU" sz="3200" b="1" dirty="0">
                <a:solidFill>
                  <a:srgbClr val="00B050"/>
                </a:solidFill>
              </a:rPr>
              <a:t>“</a:t>
            </a:r>
            <a:r>
              <a:rPr lang="en-US" sz="3200" b="1" dirty="0" err="1">
                <a:solidFill>
                  <a:srgbClr val="00B050"/>
                </a:solidFill>
              </a:rPr>
              <a:t>uk</a:t>
            </a:r>
            <a:r>
              <a:rPr lang="ru-RU" sz="3200" b="1" dirty="0">
                <a:solidFill>
                  <a:srgbClr val="00B050"/>
                </a:solidFill>
              </a:rPr>
              <a:t>"</a:t>
            </a:r>
            <a:r>
              <a:rPr lang="ru-RU" sz="3200" b="1" dirty="0"/>
              <a:t> </a:t>
            </a:r>
            <a:r>
              <a:rPr lang="ru-RU" sz="3200" b="1" dirty="0" err="1">
                <a:solidFill>
                  <a:schemeClr val="accent6">
                    <a:lumMod val="75000"/>
                  </a:schemeClr>
                </a:solidFill>
              </a:rPr>
              <a:t>href</a:t>
            </a:r>
            <a:r>
              <a:rPr lang="ru-RU" sz="3200" b="1" dirty="0"/>
              <a:t>=</a:t>
            </a:r>
            <a:r>
              <a:rPr lang="ru-RU" sz="3200" b="1" dirty="0">
                <a:solidFill>
                  <a:srgbClr val="00B050"/>
                </a:solidFill>
              </a:rPr>
              <a:t>"http://example.com/</a:t>
            </a:r>
            <a:r>
              <a:rPr lang="en-US" sz="3200" b="1" dirty="0" err="1">
                <a:solidFill>
                  <a:srgbClr val="00B050"/>
                </a:solidFill>
              </a:rPr>
              <a:t>ukraine</a:t>
            </a:r>
            <a:r>
              <a:rPr lang="en-US" sz="3200" b="1" dirty="0">
                <a:solidFill>
                  <a:srgbClr val="00B050"/>
                </a:solidFill>
              </a:rPr>
              <a:t>/</a:t>
            </a:r>
            <a:r>
              <a:rPr lang="ru-RU" sz="3200" b="1" dirty="0">
                <a:solidFill>
                  <a:srgbClr val="00B050"/>
                </a:solidFill>
              </a:rPr>
              <a:t>"</a:t>
            </a:r>
            <a:r>
              <a:rPr lang="ru-RU" sz="3200" b="1" dirty="0"/>
              <a:t> </a:t>
            </a:r>
            <a:r>
              <a:rPr lang="ru-RU" sz="3200" b="1" dirty="0">
                <a:solidFill>
                  <a:srgbClr val="0070C0"/>
                </a:solidFill>
              </a:rPr>
              <a:t>/&gt;</a:t>
            </a:r>
          </a:p>
        </p:txBody>
      </p:sp>
    </p:spTree>
    <p:extLst>
      <p:ext uri="{BB962C8B-B14F-4D97-AF65-F5344CB8AC3E}">
        <p14:creationId xmlns:p14="http://schemas.microsoft.com/office/powerpoint/2010/main" val="135557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3026193" y="3013501"/>
            <a:ext cx="613962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6600" b="1" dirty="0" smtClean="0">
                <a:solidFill>
                  <a:schemeClr val="bg1"/>
                </a:solidFill>
              </a:rPr>
              <a:t>7</a:t>
            </a:r>
            <a:r>
              <a:rPr lang="uk-UA" sz="6600" b="1" dirty="0" smtClean="0">
                <a:solidFill>
                  <a:schemeClr val="bg1"/>
                </a:solidFill>
              </a:rPr>
              <a:t>. </a:t>
            </a:r>
            <a:r>
              <a:rPr lang="uk-UA" sz="6600" b="1" dirty="0" smtClean="0">
                <a:solidFill>
                  <a:schemeClr val="bg1"/>
                </a:solidFill>
              </a:rPr>
              <a:t>Тест от </a:t>
            </a:r>
            <a:r>
              <a:rPr lang="en-US" sz="6600" b="1" dirty="0" smtClean="0">
                <a:solidFill>
                  <a:schemeClr val="bg1"/>
                </a:solidFill>
              </a:rPr>
              <a:t>Google</a:t>
            </a:r>
            <a:endParaRPr lang="uk-UA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73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1" y="2875002"/>
            <a:ext cx="12191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600" b="1" dirty="0" smtClean="0">
                <a:solidFill>
                  <a:schemeClr val="bg1"/>
                </a:solidFill>
              </a:rPr>
              <a:t>1.</a:t>
            </a:r>
            <a:r>
              <a:rPr lang="en-US" sz="6600" b="1" dirty="0" smtClean="0">
                <a:solidFill>
                  <a:schemeClr val="bg1"/>
                </a:solidFill>
              </a:rPr>
              <a:t> </a:t>
            </a:r>
            <a:r>
              <a:rPr lang="en-US" sz="6600" b="1" dirty="0" smtClean="0">
                <a:solidFill>
                  <a:srgbClr val="FFFF00"/>
                </a:solidFill>
              </a:rPr>
              <a:t>S</a:t>
            </a:r>
            <a:r>
              <a:rPr lang="en-US" sz="6600" b="1" dirty="0" smtClean="0">
                <a:solidFill>
                  <a:schemeClr val="bg1"/>
                </a:solidFill>
              </a:rPr>
              <a:t>earch </a:t>
            </a:r>
            <a:r>
              <a:rPr lang="en-US" sz="6600" b="1" dirty="0" smtClean="0">
                <a:solidFill>
                  <a:srgbClr val="FFFF00"/>
                </a:solidFill>
              </a:rPr>
              <a:t>E</a:t>
            </a:r>
            <a:r>
              <a:rPr lang="en-US" sz="6600" b="1" dirty="0" smtClean="0">
                <a:solidFill>
                  <a:schemeClr val="bg1"/>
                </a:solidFill>
              </a:rPr>
              <a:t>ngine </a:t>
            </a:r>
            <a:r>
              <a:rPr lang="en-US" sz="6600" b="1" dirty="0" smtClean="0">
                <a:solidFill>
                  <a:srgbClr val="FFFF00"/>
                </a:solidFill>
              </a:rPr>
              <a:t>O</a:t>
            </a:r>
            <a:r>
              <a:rPr lang="en-US" sz="6600" b="1" dirty="0" smtClean="0">
                <a:solidFill>
                  <a:schemeClr val="bg1"/>
                </a:solidFill>
              </a:rPr>
              <a:t>ptimization</a:t>
            </a:r>
            <a:endParaRPr lang="uk-UA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4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40466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Мобильная версия сайта</a:t>
            </a:r>
            <a:r>
              <a:rPr lang="en-US" sz="4000" b="1" dirty="0"/>
              <a:t>, </a:t>
            </a:r>
            <a:r>
              <a:rPr lang="ru-RU" sz="4000" b="1" dirty="0"/>
              <a:t>как проверить?</a:t>
            </a:r>
          </a:p>
        </p:txBody>
      </p:sp>
      <p:sp>
        <p:nvSpPr>
          <p:cNvPr id="17" name="Номер слайда 36"/>
          <p:cNvSpPr txBox="1">
            <a:spLocks/>
          </p:cNvSpPr>
          <p:nvPr/>
        </p:nvSpPr>
        <p:spPr>
          <a:xfrm>
            <a:off x="11208568" y="6194037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5661248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hlinkClick r:id="rId2"/>
              </a:rPr>
              <a:t>https://search.google.com/test/mobile-friendly</a:t>
            </a:r>
            <a:endParaRPr lang="uk-UA" sz="3200" b="1" dirty="0"/>
          </a:p>
        </p:txBody>
      </p:sp>
      <p:pic>
        <p:nvPicPr>
          <p:cNvPr id="2050" name="Picture 2" descr="https://www.shopolog.ru/s/img/services/a4/83/800x400_a48310c07734d37813364d35c49808f7___jpg____4_e0f27da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8" y="1397487"/>
            <a:ext cx="6712414" cy="411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30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251938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Быстрее, легче, удобнее…</a:t>
            </a:r>
            <a:r>
              <a:rPr lang="en-US" sz="3200" b="1" dirty="0"/>
              <a:t>?</a:t>
            </a:r>
            <a:endParaRPr lang="uk-UA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3559066" y="6002124"/>
            <a:ext cx="5345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/>
              <a:t>Не все тесты одинаково полезны</a:t>
            </a:r>
          </a:p>
        </p:txBody>
      </p:sp>
      <p:sp>
        <p:nvSpPr>
          <p:cNvPr id="17" name="Номер слайда 36"/>
          <p:cNvSpPr txBox="1">
            <a:spLocks/>
          </p:cNvSpPr>
          <p:nvPr/>
        </p:nvSpPr>
        <p:spPr>
          <a:xfrm>
            <a:off x="11208568" y="612175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148" y="1157306"/>
            <a:ext cx="5723703" cy="3823308"/>
          </a:xfrm>
          <a:prstGeom prst="rect">
            <a:avLst/>
          </a:prstGeom>
          <a:ln w="28575">
            <a:solidFill>
              <a:schemeClr val="bg1">
                <a:lumMod val="7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Прямоугольник 2"/>
          <p:cNvSpPr/>
          <p:nvPr/>
        </p:nvSpPr>
        <p:spPr>
          <a:xfrm>
            <a:off x="0" y="5301208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hlinkClick r:id="rId3"/>
              </a:rPr>
              <a:t>https://developers.google.com/speed/pagespeed/insights/?hl=ru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274034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41685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Google Lighthouse</a:t>
            </a:r>
            <a:endParaRPr lang="uk-UA" sz="4000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603058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/>
              <a:t>Тест прямо в браузере…</a:t>
            </a:r>
            <a:endParaRPr lang="ru-RU" sz="2800" b="1" dirty="0"/>
          </a:p>
        </p:txBody>
      </p:sp>
      <p:sp>
        <p:nvSpPr>
          <p:cNvPr id="17" name="Номер слайда 36"/>
          <p:cNvSpPr txBox="1">
            <a:spLocks/>
          </p:cNvSpPr>
          <p:nvPr/>
        </p:nvSpPr>
        <p:spPr>
          <a:xfrm>
            <a:off x="11208568" y="612175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5651956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hlinkClick r:id="rId2"/>
              </a:rPr>
              <a:t>https://developers.google.com/web/tools/lighthouse</a:t>
            </a:r>
            <a:endParaRPr lang="ru-RU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t="1316"/>
          <a:stretch/>
        </p:blipFill>
        <p:spPr>
          <a:xfrm>
            <a:off x="-1" y="1412776"/>
            <a:ext cx="12192001" cy="39604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609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-1" y="-99392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4452761" y="2767280"/>
            <a:ext cx="328647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8000" b="1" dirty="0" smtClean="0">
                <a:solidFill>
                  <a:schemeClr val="bg1"/>
                </a:solidFill>
              </a:rPr>
              <a:t>8</a:t>
            </a:r>
            <a:r>
              <a:rPr lang="uk-UA" sz="8000" b="1" dirty="0" smtClean="0">
                <a:solidFill>
                  <a:schemeClr val="bg1"/>
                </a:solidFill>
              </a:rPr>
              <a:t>. </a:t>
            </a:r>
            <a:r>
              <a:rPr lang="en-US" sz="8000" b="1" dirty="0" smtClean="0">
                <a:solidFill>
                  <a:schemeClr val="bg1"/>
                </a:solidFill>
              </a:rPr>
              <a:t>SMO</a:t>
            </a:r>
            <a:endParaRPr lang="uk-UA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42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063552" y="1988840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Оптимизация для социальных медиа </a:t>
            </a:r>
            <a:r>
              <a:rPr lang="ru-RU" sz="3200" dirty="0"/>
              <a:t>(</a:t>
            </a:r>
            <a:r>
              <a:rPr lang="ru-RU" sz="3200" b="1" dirty="0"/>
              <a:t>SMO</a:t>
            </a:r>
            <a:r>
              <a:rPr lang="ru-RU" sz="3200" dirty="0"/>
              <a:t>) предназначена не для поисковых машин, а для социальных сетей и блогов, чтобы привлечь оттуда трафик к себе на сайт или сформировать сообщество по интересам внутри социального ресурса.</a:t>
            </a:r>
            <a:r>
              <a:rPr lang="en-US" sz="3200" dirty="0"/>
              <a:t> </a:t>
            </a:r>
            <a:r>
              <a:rPr lang="en-US" sz="3200" b="1" dirty="0"/>
              <a:t>SMO</a:t>
            </a:r>
            <a:r>
              <a:rPr lang="en-US" sz="3200" dirty="0"/>
              <a:t> - </a:t>
            </a:r>
            <a:r>
              <a:rPr lang="ru-RU" sz="3200" dirty="0"/>
              <a:t>часть </a:t>
            </a:r>
            <a:r>
              <a:rPr lang="en-US" sz="3200" b="1" dirty="0"/>
              <a:t>SMM</a:t>
            </a:r>
            <a:r>
              <a:rPr lang="en-US" sz="3200" dirty="0"/>
              <a:t> (</a:t>
            </a:r>
            <a:r>
              <a:rPr lang="en-US" sz="3200" b="1" dirty="0"/>
              <a:t>Social Media Marketing</a:t>
            </a:r>
            <a:r>
              <a:rPr lang="en-US" sz="3200" dirty="0"/>
              <a:t>). </a:t>
            </a:r>
            <a:endParaRPr lang="ru-RU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20688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</a:rPr>
              <a:t>S</a:t>
            </a:r>
            <a:r>
              <a:rPr lang="en-US" sz="4800" b="1" dirty="0" smtClean="0"/>
              <a:t>ocial </a:t>
            </a:r>
            <a:r>
              <a:rPr lang="en-US" sz="4800" b="1" dirty="0">
                <a:solidFill>
                  <a:schemeClr val="accent6">
                    <a:lumMod val="75000"/>
                  </a:schemeClr>
                </a:solidFill>
              </a:rPr>
              <a:t>M</a:t>
            </a:r>
            <a:r>
              <a:rPr lang="en-US" sz="4800" b="1" dirty="0" smtClean="0"/>
              <a:t>edia </a:t>
            </a:r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</a:rPr>
              <a:t>O</a:t>
            </a:r>
            <a:r>
              <a:rPr lang="en-US" sz="4800" b="1" dirty="0" smtClean="0"/>
              <a:t>ptimization</a:t>
            </a:r>
            <a:endParaRPr lang="uk-UA" sz="4800" b="1" dirty="0"/>
          </a:p>
        </p:txBody>
      </p:sp>
      <p:sp>
        <p:nvSpPr>
          <p:cNvPr id="8" name="Номер слайда 36"/>
          <p:cNvSpPr txBox="1">
            <a:spLocks/>
          </p:cNvSpPr>
          <p:nvPr/>
        </p:nvSpPr>
        <p:spPr>
          <a:xfrm>
            <a:off x="11064552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79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32104" y="3212976"/>
            <a:ext cx="5159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Share</a:t>
            </a:r>
            <a:r>
              <a:rPr lang="en-US" sz="4000" dirty="0"/>
              <a:t> </a:t>
            </a:r>
            <a:r>
              <a:rPr lang="en-US" sz="4000" dirty="0" smtClean="0"/>
              <a:t>&amp; </a:t>
            </a:r>
            <a:r>
              <a:rPr lang="en-US" sz="4000" b="1" dirty="0" err="1" smtClean="0"/>
              <a:t>OpenGraph</a:t>
            </a:r>
            <a:endParaRPr lang="ru-RU" sz="4000" b="1" dirty="0"/>
          </a:p>
        </p:txBody>
      </p:sp>
      <p:sp>
        <p:nvSpPr>
          <p:cNvPr id="6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 descr="https://i.stack.imgur.com/7QFS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9" t="5400" r="6655" b="1722"/>
          <a:stretch/>
        </p:blipFill>
        <p:spPr bwMode="auto">
          <a:xfrm>
            <a:off x="0" y="-1"/>
            <a:ext cx="7032104" cy="68580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77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6642" y="1110802"/>
            <a:ext cx="8578714" cy="4536503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/>
              <a:t>OpenGraph</a:t>
            </a:r>
            <a:endParaRPr lang="ru-RU" sz="40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0" y="5796254"/>
            <a:ext cx="121919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  <a:hlinkClick r:id="rId3"/>
              </a:rPr>
              <a:t>http://</a:t>
            </a:r>
            <a:r>
              <a:rPr lang="en-US" sz="4000" b="1" dirty="0" smtClean="0">
                <a:solidFill>
                  <a:srgbClr val="0070C0"/>
                </a:solidFill>
                <a:hlinkClick r:id="rId3"/>
              </a:rPr>
              <a:t>ogp.me</a:t>
            </a:r>
            <a:endParaRPr lang="ru-RU" sz="4000" b="1" dirty="0">
              <a:solidFill>
                <a:srgbClr val="0070C0"/>
              </a:solidFill>
            </a:endParaRPr>
          </a:p>
        </p:txBody>
      </p:sp>
      <p:sp>
        <p:nvSpPr>
          <p:cNvPr id="6" name="Номер слайда 36"/>
          <p:cNvSpPr txBox="1">
            <a:spLocks/>
          </p:cNvSpPr>
          <p:nvPr/>
        </p:nvSpPr>
        <p:spPr>
          <a:xfrm>
            <a:off x="11136560" y="607209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32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 smtClean="0"/>
              <a:t>OpenGraph</a:t>
            </a:r>
            <a:r>
              <a:rPr lang="en-US" sz="4000" b="1" dirty="0" smtClean="0"/>
              <a:t>: </a:t>
            </a:r>
            <a:r>
              <a:rPr lang="uk-UA" sz="4000" b="1" dirty="0" err="1" smtClean="0"/>
              <a:t>Например</a:t>
            </a:r>
            <a:endParaRPr lang="ru-RU" sz="4000" b="1" dirty="0"/>
          </a:p>
        </p:txBody>
      </p:sp>
      <p:sp>
        <p:nvSpPr>
          <p:cNvPr id="6" name="Номер слайда 36"/>
          <p:cNvSpPr txBox="1">
            <a:spLocks/>
          </p:cNvSpPr>
          <p:nvPr/>
        </p:nvSpPr>
        <p:spPr>
          <a:xfrm>
            <a:off x="11136560" y="607209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-418" t="-358" r="3221" b="358"/>
          <a:stretch/>
        </p:blipFill>
        <p:spPr>
          <a:xfrm>
            <a:off x="-1" y="1256351"/>
            <a:ext cx="12201305" cy="43328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71464" y="5733256"/>
            <a:ext cx="633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 smtClean="0"/>
              <a:t>twitter:card</a:t>
            </a:r>
            <a:r>
              <a:rPr lang="en-US" dirty="0" smtClean="0"/>
              <a:t> </a:t>
            </a:r>
            <a:r>
              <a:rPr lang="en-US" i="1" dirty="0" smtClean="0"/>
              <a:t>* - </a:t>
            </a:r>
            <a:r>
              <a:rPr lang="ru-RU" i="1" dirty="0" err="1" smtClean="0"/>
              <a:t>лайфках</a:t>
            </a:r>
            <a:r>
              <a:rPr lang="ru-RU" i="1" dirty="0" smtClean="0"/>
              <a:t> для </a:t>
            </a:r>
            <a:r>
              <a:rPr lang="ru-RU" i="1" dirty="0" err="1" smtClean="0"/>
              <a:t>телеграма</a:t>
            </a:r>
            <a:r>
              <a:rPr lang="ru-RU" i="1" dirty="0" smtClean="0"/>
              <a:t>, заставляет его создавать большое превью изображения.</a:t>
            </a:r>
            <a:r>
              <a:rPr lang="en-US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012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 smtClean="0"/>
              <a:t>OpenGraph</a:t>
            </a:r>
            <a:r>
              <a:rPr lang="en-US" sz="4000" b="1" dirty="0" smtClean="0"/>
              <a:t>: </a:t>
            </a:r>
            <a:r>
              <a:rPr lang="uk-UA" sz="4000" b="1" dirty="0" err="1" smtClean="0"/>
              <a:t>Например</a:t>
            </a:r>
            <a:endParaRPr lang="ru-RU" sz="4000" b="1" dirty="0"/>
          </a:p>
        </p:txBody>
      </p:sp>
      <p:sp>
        <p:nvSpPr>
          <p:cNvPr id="6" name="Номер слайда 36"/>
          <p:cNvSpPr txBox="1">
            <a:spLocks/>
          </p:cNvSpPr>
          <p:nvPr/>
        </p:nvSpPr>
        <p:spPr>
          <a:xfrm>
            <a:off x="11136560" y="607209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10068" t="2079" r="11375" b="17142"/>
          <a:stretch/>
        </p:blipFill>
        <p:spPr>
          <a:xfrm>
            <a:off x="7464152" y="1478849"/>
            <a:ext cx="4104456" cy="4275476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4878" t="3717" r="4878" b="3360"/>
          <a:stretch/>
        </p:blipFill>
        <p:spPr>
          <a:xfrm>
            <a:off x="623392" y="1478848"/>
            <a:ext cx="6336704" cy="42815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8" name="Picture 4" descr="https://upload.wikimedia.org/wikipedia/commons/0/05/Facebook_Logo_%282019%2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995859"/>
            <a:ext cx="1113931" cy="11139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528" y="995859"/>
            <a:ext cx="1141256" cy="1141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845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2821980" y="2708921"/>
            <a:ext cx="6579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7200" b="1" dirty="0" smtClean="0">
                <a:solidFill>
                  <a:schemeClr val="bg1"/>
                </a:solidFill>
              </a:rPr>
              <a:t>8. Google Trends</a:t>
            </a:r>
            <a:endParaRPr lang="uk-UA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82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542577" y="1690062"/>
            <a:ext cx="518457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SEO</a:t>
            </a:r>
            <a:r>
              <a:rPr lang="en-US" sz="4400" dirty="0"/>
              <a:t> </a:t>
            </a:r>
            <a:r>
              <a:rPr lang="ru-RU" sz="4400" dirty="0" smtClean="0"/>
              <a:t>(поисковая оптимизация) – попытка «</a:t>
            </a:r>
            <a:r>
              <a:rPr lang="ru-RU" sz="4400" i="1" dirty="0" smtClean="0"/>
              <a:t>понравиться</a:t>
            </a:r>
            <a:r>
              <a:rPr lang="ru-RU" sz="4400" dirty="0" smtClean="0"/>
              <a:t>» поисковой системе</a:t>
            </a:r>
            <a:endParaRPr lang="uk-UA" sz="4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1" r="41608"/>
          <a:stretch/>
        </p:blipFill>
        <p:spPr bwMode="auto"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Номер слайда 36"/>
          <p:cNvSpPr txBox="1">
            <a:spLocks/>
          </p:cNvSpPr>
          <p:nvPr/>
        </p:nvSpPr>
        <p:spPr>
          <a:xfrm>
            <a:off x="11064552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60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136560" y="611971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668" y="1340769"/>
            <a:ext cx="5688632" cy="4250411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495600" y="314654"/>
            <a:ext cx="6912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Инструмент показывающий популярность поисковых запросов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3102680" y="5858108"/>
            <a:ext cx="56986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hlinkClick r:id="rId3"/>
              </a:rPr>
              <a:t>https://www.google.com.ua/trends/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289235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TextBox 3"/>
          <p:cNvSpPr txBox="1"/>
          <p:nvPr/>
        </p:nvSpPr>
        <p:spPr>
          <a:xfrm>
            <a:off x="8306" y="2274838"/>
            <a:ext cx="1219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b="1" dirty="0" smtClean="0">
                <a:solidFill>
                  <a:schemeClr val="bg1"/>
                </a:solidFill>
              </a:rPr>
              <a:t>Время </a:t>
            </a:r>
            <a:r>
              <a:rPr lang="ru-RU" sz="7200" b="1" dirty="0">
                <a:solidFill>
                  <a:schemeClr val="bg1"/>
                </a:solidFill>
              </a:rPr>
              <a:t>подводить </a:t>
            </a:r>
            <a:r>
              <a:rPr lang="ru-RU" sz="7200" b="1" dirty="0" smtClean="0">
                <a:solidFill>
                  <a:schemeClr val="bg1"/>
                </a:solidFill>
              </a:rPr>
              <a:t/>
            </a:r>
            <a:br>
              <a:rPr lang="ru-RU" sz="7200" b="1" dirty="0" smtClean="0">
                <a:solidFill>
                  <a:schemeClr val="bg1"/>
                </a:solidFill>
              </a:rPr>
            </a:br>
            <a:r>
              <a:rPr lang="ru-RU" sz="7200" b="1" dirty="0" smtClean="0">
                <a:solidFill>
                  <a:schemeClr val="bg1"/>
                </a:solidFill>
              </a:rPr>
              <a:t>итоги</a:t>
            </a:r>
            <a:endParaRPr lang="ru-RU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17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Номер слайда 36"/>
          <p:cNvSpPr txBox="1">
            <a:spLocks/>
          </p:cNvSpPr>
          <p:nvPr/>
        </p:nvSpPr>
        <p:spPr>
          <a:xfrm>
            <a:off x="11136560" y="620501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3" name="Picture 17" descr="http://domstroiproekt.ru/uploads/posts/2013-06/1372412146_dvuxyetazhnyj-dom-iz-kirpich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7368" y="2132856"/>
            <a:ext cx="4680275" cy="3816424"/>
          </a:xfrm>
          <a:prstGeom prst="rect">
            <a:avLst/>
          </a:prstGeom>
          <a:noFill/>
        </p:spPr>
      </p:pic>
      <p:sp>
        <p:nvSpPr>
          <p:cNvPr id="40" name="TextBox 39"/>
          <p:cNvSpPr txBox="1"/>
          <p:nvPr/>
        </p:nvSpPr>
        <p:spPr>
          <a:xfrm>
            <a:off x="0" y="254258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/>
              <a:t>Задача специалиста решить задачу имеющимися инструментами</a:t>
            </a:r>
            <a:endParaRPr lang="uk-UA" sz="4400" b="1" dirty="0"/>
          </a:p>
        </p:txBody>
      </p:sp>
      <p:pic>
        <p:nvPicPr>
          <p:cNvPr id="1026" name="Picture 2" descr="https://i.pinimg.com/originals/f8/f6/56/f8f656fd473305405d82d4a64f777a8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151" y="2302817"/>
            <a:ext cx="4761459" cy="34765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5043474" y="3400477"/>
            <a:ext cx="14125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==</a:t>
            </a:r>
            <a:endParaRPr lang="uk-UA" sz="9600" b="1" dirty="0"/>
          </a:p>
        </p:txBody>
      </p:sp>
    </p:spTree>
    <p:extLst>
      <p:ext uri="{BB962C8B-B14F-4D97-AF65-F5344CB8AC3E}">
        <p14:creationId xmlns:p14="http://schemas.microsoft.com/office/powerpoint/2010/main" val="426152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08543"/>
            <a:ext cx="5155186" cy="3777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5303912" y="3405030"/>
            <a:ext cx="130997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/>
              <a:t>==</a:t>
            </a:r>
            <a:endParaRPr lang="uk-UA" sz="8800" b="1" dirty="0"/>
          </a:p>
        </p:txBody>
      </p:sp>
      <p:sp>
        <p:nvSpPr>
          <p:cNvPr id="16" name="Номер слайда 36"/>
          <p:cNvSpPr txBox="1">
            <a:spLocks/>
          </p:cNvSpPr>
          <p:nvPr/>
        </p:nvSpPr>
        <p:spPr>
          <a:xfrm>
            <a:off x="11136560" y="620501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Picture 6" descr="http://www.coffeecup.com/images/screenshots/responsive-layout-maker-pro/rlm-responsiv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893" y="3492103"/>
            <a:ext cx="794591" cy="583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https://thumbsplus.tutsplus.com/uploads/users/48/posts/26346/preview_image/gsap-1.png?height=300&amp;width=3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911" y="4708038"/>
            <a:ext cx="596312" cy="4129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voxvoi.com/Content/images/sm-logo6.png"/>
          <p:cNvPicPr>
            <a:picLocks noChangeAspect="1" noChangeArrowheads="1"/>
          </p:cNvPicPr>
          <p:nvPr/>
        </p:nvPicPr>
        <p:blipFill rotWithShape="1">
          <a:blip r:embed="rId5" cstate="print"/>
          <a:srcRect l="9766" r="49961"/>
          <a:stretch/>
        </p:blipFill>
        <p:spPr bwMode="auto">
          <a:xfrm>
            <a:off x="6797073" y="3304446"/>
            <a:ext cx="919537" cy="10993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Picture 4" descr="http://www.voxvoi.com/Content/images/sm-logo6.png"/>
          <p:cNvPicPr>
            <a:picLocks noChangeAspect="1" noChangeArrowheads="1"/>
          </p:cNvPicPr>
          <p:nvPr/>
        </p:nvPicPr>
        <p:blipFill rotWithShape="1">
          <a:blip r:embed="rId5" cstate="print"/>
          <a:srcRect l="51392" r="9681"/>
          <a:stretch/>
        </p:blipFill>
        <p:spPr bwMode="auto">
          <a:xfrm>
            <a:off x="7625169" y="3558503"/>
            <a:ext cx="907434" cy="10148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6" name="Picture 2" descr="http://www.uxmatters.com/mt/archives/2011/02/images/Figure1_Wiref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339" y="3083524"/>
            <a:ext cx="1061223" cy="7767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http://www.wonderful-css.biz/img/JavaScript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868403" y="2724339"/>
            <a:ext cx="942852" cy="9428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8" name="Picture 2" descr="https://d30y9cdsu7xlg0.cloudfront.net/png/311718-20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1507" y="4708038"/>
            <a:ext cx="737186" cy="7371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http://softhelp.org.ua/wp-content/uploads/2014/10/Tactical-SEO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361618" y="2528659"/>
            <a:ext cx="1486710" cy="743357"/>
          </a:xfrm>
          <a:prstGeom prst="rect">
            <a:avLst/>
          </a:prstGeom>
          <a:noFill/>
        </p:spPr>
      </p:pic>
      <p:pic>
        <p:nvPicPr>
          <p:cNvPr id="31" name="Picture 2" descr="Visual Studio Code — Википедия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681" y="3882505"/>
            <a:ext cx="690876" cy="6908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https://pngimg.com/uploads/github/github_PNG20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925" y="4586542"/>
            <a:ext cx="889797" cy="8035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Рисунок 34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6" t="17551" r="17172" b="21970"/>
          <a:stretch/>
        </p:blipFill>
        <p:spPr>
          <a:xfrm>
            <a:off x="8461244" y="4597201"/>
            <a:ext cx="825319" cy="8051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49261" y="2763873"/>
            <a:ext cx="618170" cy="618170"/>
          </a:xfrm>
          <a:prstGeom prst="rect">
            <a:avLst/>
          </a:prstGeom>
        </p:spPr>
      </p:pic>
      <p:pic>
        <p:nvPicPr>
          <p:cNvPr id="37" name="Picture 2" descr="https://ritwickdey.gallerycdn.vsassets.io/extensions/ritwickdey/liveserver/5.6.1/1555497731217/Microsoft.VisualStudio.Services.Icons.Default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4527" y="3933849"/>
            <a:ext cx="790597" cy="8359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431" y="4692083"/>
            <a:ext cx="672168" cy="6721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0" name="TextBox 39"/>
          <p:cNvSpPr txBox="1"/>
          <p:nvPr/>
        </p:nvSpPr>
        <p:spPr>
          <a:xfrm>
            <a:off x="0" y="476672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/>
              <a:t>Задача специалиста, любой профессии,</a:t>
            </a:r>
            <a:br>
              <a:rPr lang="ru-RU" sz="4400" b="1" dirty="0" smtClean="0"/>
            </a:br>
            <a:r>
              <a:rPr lang="ru-RU" sz="4400" b="1" dirty="0" smtClean="0"/>
              <a:t> решить задачу имеющимися инструментами</a:t>
            </a:r>
            <a:endParaRPr lang="uk-UA" sz="4400" b="1" dirty="0"/>
          </a:p>
        </p:txBody>
      </p:sp>
    </p:spTree>
    <p:extLst>
      <p:ext uri="{BB962C8B-B14F-4D97-AF65-F5344CB8AC3E}">
        <p14:creationId xmlns:p14="http://schemas.microsoft.com/office/powerpoint/2010/main" val="382718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TextBox 3"/>
          <p:cNvSpPr txBox="1"/>
          <p:nvPr/>
        </p:nvSpPr>
        <p:spPr>
          <a:xfrm>
            <a:off x="0" y="2649686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0" b="1" dirty="0">
                <a:solidFill>
                  <a:schemeClr val="bg1"/>
                </a:solidFill>
              </a:rPr>
              <a:t>Ч</a:t>
            </a:r>
            <a:r>
              <a:rPr lang="ru-RU" sz="8000" b="1" dirty="0" smtClean="0">
                <a:solidFill>
                  <a:schemeClr val="bg1"/>
                </a:solidFill>
              </a:rPr>
              <a:t>то </a:t>
            </a:r>
            <a:r>
              <a:rPr lang="ru-RU" sz="8000" b="1" dirty="0">
                <a:solidFill>
                  <a:schemeClr val="bg1"/>
                </a:solidFill>
              </a:rPr>
              <a:t>дальше?</a:t>
            </a:r>
            <a:endParaRPr lang="uk-UA" sz="8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82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9269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1. </a:t>
            </a:r>
            <a:r>
              <a:rPr lang="ru-RU" sz="4800" b="1" dirty="0" smtClean="0"/>
              <a:t>Совершенствовать навыки и умения</a:t>
            </a:r>
            <a:endParaRPr lang="uk-UA" sz="4800" b="1" dirty="0"/>
          </a:p>
        </p:txBody>
      </p:sp>
      <p:sp>
        <p:nvSpPr>
          <p:cNvPr id="15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3690726" y="1772816"/>
            <a:ext cx="4810548" cy="4229548"/>
            <a:chOff x="3690726" y="2177570"/>
            <a:chExt cx="4810548" cy="4229548"/>
          </a:xfrm>
        </p:grpSpPr>
        <p:sp>
          <p:nvSpPr>
            <p:cNvPr id="9" name="Прямоугольник 8"/>
            <p:cNvSpPr/>
            <p:nvPr/>
          </p:nvSpPr>
          <p:spPr>
            <a:xfrm>
              <a:off x="4140787" y="4409019"/>
              <a:ext cx="391042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>
                  <a:solidFill>
                    <a:srgbClr val="0070C0"/>
                  </a:solidFill>
                  <a:hlinkClick r:id="rId2"/>
                </a:rPr>
                <a:t>https://habrahabr.ru/</a:t>
              </a:r>
              <a:endParaRPr lang="ru-RU" sz="3200" b="1" dirty="0">
                <a:solidFill>
                  <a:srgbClr val="0070C0"/>
                </a:solidFill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4391046" y="3847002"/>
              <a:ext cx="340990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>
                  <a:solidFill>
                    <a:srgbClr val="0070C0"/>
                  </a:solidFill>
                  <a:hlinkClick r:id="rId3"/>
                </a:rPr>
                <a:t>https://tproger.ru/</a:t>
              </a:r>
              <a:endParaRPr lang="ru-RU" sz="3200" b="1" dirty="0">
                <a:solidFill>
                  <a:srgbClr val="0070C0"/>
                </a:solidFill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3690726" y="3284985"/>
              <a:ext cx="48105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>
                  <a:solidFill>
                    <a:srgbClr val="0070C0"/>
                  </a:solidFill>
                  <a:hlinkClick r:id="rId4"/>
                </a:rPr>
                <a:t>http://prometheus.org.ua/</a:t>
              </a:r>
              <a:endParaRPr lang="ru-RU" sz="3200" b="1" dirty="0">
                <a:solidFill>
                  <a:srgbClr val="0070C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38985" y="2177570"/>
              <a:ext cx="91403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b="1" dirty="0">
                  <a:solidFill>
                    <a:srgbClr val="0070C0"/>
                  </a:solidFill>
                </a:rPr>
                <a:t>…</a:t>
              </a:r>
              <a:endParaRPr lang="ru-RU" sz="8000" b="1" dirty="0">
                <a:solidFill>
                  <a:srgbClr val="0070C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38985" y="5083679"/>
              <a:ext cx="91403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b="1" dirty="0">
                  <a:solidFill>
                    <a:srgbClr val="0070C0"/>
                  </a:solidFill>
                </a:rPr>
                <a:t>…</a:t>
              </a:r>
              <a:endParaRPr lang="ru-RU" sz="8000" b="1" dirty="0">
                <a:solidFill>
                  <a:srgbClr val="0070C0"/>
                </a:solidFill>
              </a:endParaRP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4648007" y="4971036"/>
              <a:ext cx="289598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>
                  <a:solidFill>
                    <a:srgbClr val="0070C0"/>
                  </a:solidFill>
                  <a:hlinkClick r:id="rId2"/>
                </a:rPr>
                <a:t>https://dou.ua/</a:t>
              </a:r>
              <a:endParaRPr lang="ru-RU" sz="3200" b="1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53899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39711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/>
              <a:t>2. </a:t>
            </a:r>
            <a:r>
              <a:rPr lang="ru-RU" sz="6000" b="1" dirty="0" smtClean="0"/>
              <a:t>Практиковать</a:t>
            </a:r>
            <a:endParaRPr lang="uk-UA" sz="6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43472" y="5128155"/>
            <a:ext cx="9505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/>
              <a:t>Например заняться </a:t>
            </a:r>
            <a:r>
              <a:rPr lang="ru-RU" sz="3600" b="1" dirty="0" err="1" smtClean="0"/>
              <a:t>волонтёрством</a:t>
            </a:r>
            <a:r>
              <a:rPr lang="ru-RU" sz="3600" b="1" dirty="0" smtClean="0"/>
              <a:t>, применять знания в работе, в своём бизнесе.</a:t>
            </a:r>
            <a:endParaRPr lang="uk-UA" sz="3600" b="1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3719736" y="4437112"/>
            <a:ext cx="49655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https://volonter.org/</a:t>
            </a:r>
            <a:endParaRPr lang="ru-RU" sz="2800" b="1" dirty="0"/>
          </a:p>
        </p:txBody>
      </p:sp>
      <p:sp>
        <p:nvSpPr>
          <p:cNvPr id="17" name="Номер слайда 36"/>
          <p:cNvSpPr txBox="1">
            <a:spLocks/>
          </p:cNvSpPr>
          <p:nvPr/>
        </p:nvSpPr>
        <p:spPr>
          <a:xfrm>
            <a:off x="11136560" y="6112460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800" y="1681644"/>
            <a:ext cx="4140002" cy="26642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8688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0" y="34543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 smtClean="0"/>
              <a:t>3. </a:t>
            </a:r>
            <a:r>
              <a:rPr lang="ru-RU" sz="5400" b="1" dirty="0"/>
              <a:t>Поддерживать </a:t>
            </a:r>
            <a:r>
              <a:rPr lang="ru-RU" sz="5400" b="1" dirty="0" smtClean="0"/>
              <a:t>связь</a:t>
            </a:r>
            <a:endParaRPr lang="uk-UA" sz="5400" b="1" dirty="0"/>
          </a:p>
        </p:txBody>
      </p:sp>
      <p:sp>
        <p:nvSpPr>
          <p:cNvPr id="12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2" descr="https://cdn0.iconfinder.com/data/icons/social-media-2092/100/social-56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176" y="1484784"/>
            <a:ext cx="2343634" cy="23436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1844824"/>
            <a:ext cx="4752528" cy="47525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885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TextBox 3"/>
          <p:cNvSpPr txBox="1"/>
          <p:nvPr/>
        </p:nvSpPr>
        <p:spPr>
          <a:xfrm>
            <a:off x="0" y="2136338"/>
            <a:ext cx="12192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 smtClean="0">
                <a:solidFill>
                  <a:schemeClr val="bg1"/>
                </a:solidFill>
              </a:rPr>
              <a:t>А кто не испугался </a:t>
            </a:r>
            <a:r>
              <a:rPr lang="en-US" sz="6600" b="1" dirty="0" smtClean="0">
                <a:solidFill>
                  <a:srgbClr val="FFFF00"/>
                </a:solidFill>
              </a:rPr>
              <a:t>J</a:t>
            </a:r>
            <a:r>
              <a:rPr lang="en-US" sz="6600" b="1" dirty="0" smtClean="0">
                <a:solidFill>
                  <a:schemeClr val="bg1"/>
                </a:solidFill>
              </a:rPr>
              <a:t>ava</a:t>
            </a:r>
            <a:r>
              <a:rPr lang="en-US" sz="6600" b="1" dirty="0" smtClean="0">
                <a:solidFill>
                  <a:srgbClr val="FFFF00"/>
                </a:solidFill>
              </a:rPr>
              <a:t>S</a:t>
            </a:r>
            <a:r>
              <a:rPr lang="en-US" sz="6600" b="1" dirty="0" smtClean="0">
                <a:solidFill>
                  <a:schemeClr val="bg1"/>
                </a:solidFill>
              </a:rPr>
              <a:t>cript</a:t>
            </a:r>
          </a:p>
          <a:p>
            <a:pPr algn="ctr"/>
            <a:r>
              <a:rPr lang="en-US" sz="9600" b="1" dirty="0" smtClean="0">
                <a:solidFill>
                  <a:schemeClr val="bg1"/>
                </a:solidFill>
              </a:rPr>
              <a:t>😉</a:t>
            </a:r>
            <a:endParaRPr lang="uk-UA" sz="96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67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73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6074132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</a:t>
            </a:r>
            <a:r>
              <a:rPr lang="en-US" sz="2800" b="1" dirty="0" smtClean="0">
                <a:hlinkClick r:id="rId2"/>
              </a:rPr>
              <a:t>support.google.com/webmasters/answer/7451184?hl=ru</a:t>
            </a:r>
            <a:endParaRPr lang="en-US" sz="28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280576" y="6237313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28040" cy="587727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2937470"/>
            <a:ext cx="4888665" cy="274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01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TextBox 3"/>
          <p:cNvSpPr txBox="1"/>
          <p:nvPr/>
        </p:nvSpPr>
        <p:spPr>
          <a:xfrm>
            <a:off x="0" y="2649686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</a:rPr>
              <a:t>O</a:t>
            </a:r>
            <a:r>
              <a:rPr lang="en-US" sz="9600" b="1" dirty="0" smtClean="0">
                <a:solidFill>
                  <a:schemeClr val="bg1"/>
                </a:solidFill>
              </a:rPr>
              <a:t>ne </a:t>
            </a:r>
            <a:r>
              <a:rPr lang="en-US" sz="9600" b="1" dirty="0" smtClean="0">
                <a:solidFill>
                  <a:srgbClr val="FFFF00"/>
                </a:solidFill>
              </a:rPr>
              <a:t>more</a:t>
            </a:r>
            <a:r>
              <a:rPr lang="en-US" sz="9600" b="1" dirty="0" smtClean="0">
                <a:solidFill>
                  <a:schemeClr val="bg1"/>
                </a:solidFill>
              </a:rPr>
              <a:t> thing…</a:t>
            </a:r>
            <a:endParaRPr lang="uk-UA" sz="9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31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25367" y="1990581"/>
            <a:ext cx="6805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О</a:t>
            </a:r>
            <a:r>
              <a:rPr lang="ru-RU" sz="3600" b="1" dirty="0" smtClean="0"/>
              <a:t>ставьте своё мнение о </a:t>
            </a:r>
            <a:r>
              <a:rPr lang="ru-RU" sz="3600" b="1" dirty="0"/>
              <a:t>курсе</a:t>
            </a:r>
            <a:endParaRPr lang="uk-UA" sz="3600" b="1"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5396034" y="3013792"/>
            <a:ext cx="6263974" cy="720080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50"/>
                </a:solidFill>
                <a:hlinkClick r:id="rId2"/>
              </a:rPr>
              <a:t>https://</a:t>
            </a:r>
            <a:r>
              <a:rPr lang="en-US" sz="2800" b="1" dirty="0" smtClean="0">
                <a:solidFill>
                  <a:srgbClr val="00B050"/>
                </a:solidFill>
                <a:hlinkClick r:id="rId2"/>
              </a:rPr>
              <a:t>forms.gle/jjwqeo5KXs8RazfG7</a:t>
            </a:r>
            <a:endParaRPr lang="en-US" sz="2800" b="1" dirty="0">
              <a:solidFill>
                <a:srgbClr val="00B05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4757770" cy="68580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051332" y="4110752"/>
            <a:ext cx="6953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 smtClean="0"/>
              <a:t>Это поможет сделать курс лучше!</a:t>
            </a:r>
            <a:endParaRPr lang="ru-RU" sz="3600" b="1" dirty="0"/>
          </a:p>
        </p:txBody>
      </p:sp>
    </p:spTree>
    <p:extLst>
      <p:ext uri="{BB962C8B-B14F-4D97-AF65-F5344CB8AC3E}">
        <p14:creationId xmlns:p14="http://schemas.microsoft.com/office/powerpoint/2010/main" val="173084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0" y="3013502"/>
            <a:ext cx="1219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6000" b="1" dirty="0" smtClean="0">
                <a:solidFill>
                  <a:schemeClr val="bg1"/>
                </a:solidFill>
              </a:rPr>
              <a:t>2 .</a:t>
            </a:r>
            <a:r>
              <a:rPr lang="ru-RU" sz="6000" b="1" dirty="0" smtClean="0">
                <a:solidFill>
                  <a:schemeClr val="bg1"/>
                </a:solidFill>
              </a:rPr>
              <a:t>Следуем</a:t>
            </a:r>
            <a:r>
              <a:rPr lang="uk-UA" sz="6000" b="1" dirty="0" smtClean="0">
                <a:solidFill>
                  <a:schemeClr val="bg1"/>
                </a:solidFill>
              </a:rPr>
              <a:t> стандартам</a:t>
            </a:r>
            <a:endParaRPr lang="uk-UA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34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896200" y="1389894"/>
            <a:ext cx="374441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Проверка </a:t>
            </a:r>
            <a:r>
              <a:rPr lang="ru-RU" sz="3200" b="1" dirty="0" smtClean="0"/>
              <a:t>страниц </a:t>
            </a:r>
            <a:r>
              <a:rPr lang="ru-RU" sz="3200" b="1" dirty="0"/>
              <a:t>на соответствие стандартам </a:t>
            </a:r>
            <a:r>
              <a:rPr lang="en-US" sz="3200" b="1" dirty="0"/>
              <a:t>HTML&amp;CSS</a:t>
            </a:r>
            <a:endParaRPr lang="uk-UA" sz="3200" dirty="0"/>
          </a:p>
        </p:txBody>
      </p:sp>
      <p:sp>
        <p:nvSpPr>
          <p:cNvPr id="14" name="Номер слайда 36"/>
          <p:cNvSpPr txBox="1">
            <a:spLocks/>
          </p:cNvSpPr>
          <p:nvPr/>
        </p:nvSpPr>
        <p:spPr>
          <a:xfrm>
            <a:off x="11208568" y="6088357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184232" y="4049777"/>
            <a:ext cx="31683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hlinkClick r:id="rId2"/>
              </a:rPr>
              <a:t>https://validator.w3.org</a:t>
            </a:r>
            <a:r>
              <a:rPr lang="ru-RU" sz="2000" b="1" dirty="0" smtClean="0">
                <a:hlinkClick r:id="rId2"/>
              </a:rPr>
              <a:t>/</a:t>
            </a:r>
            <a:endParaRPr lang="en-US" sz="2000" b="1" dirty="0" smtClean="0"/>
          </a:p>
          <a:p>
            <a:pPr algn="ctr"/>
            <a:endParaRPr lang="en-US" sz="2000" b="1" dirty="0"/>
          </a:p>
          <a:p>
            <a:pPr algn="ctr"/>
            <a:r>
              <a:rPr lang="en-US" sz="2000" b="1" dirty="0">
                <a:hlinkClick r:id="rId3"/>
              </a:rPr>
              <a:t>https://jigsaw.w3.org/css-validator/</a:t>
            </a:r>
            <a:endParaRPr lang="en-US" sz="20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" y="0"/>
            <a:ext cx="7603795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979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1628849" y="3013501"/>
            <a:ext cx="893430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uk-UA" sz="6600" b="1" dirty="0" smtClean="0">
                <a:solidFill>
                  <a:schemeClr val="bg1"/>
                </a:solidFill>
              </a:rPr>
              <a:t>3. </a:t>
            </a:r>
            <a:r>
              <a:rPr lang="en-US" sz="6600" b="1" dirty="0" smtClean="0">
                <a:solidFill>
                  <a:schemeClr val="bg1"/>
                </a:solidFill>
              </a:rPr>
              <a:t>Sitemap / </a:t>
            </a:r>
            <a:r>
              <a:rPr lang="uk-UA" sz="6600" b="1" dirty="0" smtClean="0">
                <a:solidFill>
                  <a:schemeClr val="bg1"/>
                </a:solidFill>
              </a:rPr>
              <a:t>Карта </a:t>
            </a:r>
            <a:r>
              <a:rPr lang="uk-UA" sz="6600" b="1" dirty="0" err="1" smtClean="0">
                <a:solidFill>
                  <a:schemeClr val="bg1"/>
                </a:solidFill>
              </a:rPr>
              <a:t>сайта</a:t>
            </a:r>
            <a:endParaRPr lang="uk-UA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65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21739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Sitemap | </a:t>
            </a:r>
            <a:r>
              <a:rPr lang="uk-UA" sz="4800" b="1" dirty="0" smtClean="0"/>
              <a:t>Карта </a:t>
            </a:r>
            <a:r>
              <a:rPr lang="uk-UA" sz="4800" b="1" dirty="0" err="1" smtClean="0"/>
              <a:t>сайта</a:t>
            </a:r>
            <a:endParaRPr lang="uk-UA" sz="4800" dirty="0"/>
          </a:p>
        </p:txBody>
      </p:sp>
      <p:sp>
        <p:nvSpPr>
          <p:cNvPr id="14" name="Номер слайда 36"/>
          <p:cNvSpPr txBox="1">
            <a:spLocks/>
          </p:cNvSpPr>
          <p:nvPr/>
        </p:nvSpPr>
        <p:spPr>
          <a:xfrm>
            <a:off x="11208568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5940569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solidFill>
                  <a:srgbClr val="FF0000"/>
                </a:solidFill>
                <a:hlinkClick r:id="rId2"/>
              </a:rPr>
              <a:t>https</a:t>
            </a:r>
            <a:r>
              <a:rPr lang="ru-RU" sz="3200" b="1" dirty="0">
                <a:solidFill>
                  <a:srgbClr val="FF0000"/>
                </a:solidFill>
                <a:hlinkClick r:id="rId2"/>
              </a:rPr>
              <a:t>://www.xml-sitemaps.com/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4744"/>
            <a:ext cx="12192000" cy="49324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99956" y="2264597"/>
            <a:ext cx="5832648" cy="30469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600" dirty="0"/>
              <a:t>Файл </a:t>
            </a:r>
            <a:r>
              <a:rPr lang="en-US" sz="2600" b="1" dirty="0">
                <a:solidFill>
                  <a:schemeClr val="accent6">
                    <a:lumMod val="75000"/>
                  </a:schemeClr>
                </a:solidFill>
              </a:rPr>
              <a:t>sitemap.xml</a:t>
            </a:r>
            <a:r>
              <a:rPr lang="en-US" sz="2600" dirty="0"/>
              <a:t> (</a:t>
            </a:r>
            <a:r>
              <a:rPr lang="ru-RU" sz="2600" dirty="0"/>
              <a:t>или </a:t>
            </a:r>
            <a:r>
              <a:rPr lang="en-US" sz="2600" b="1" dirty="0">
                <a:solidFill>
                  <a:schemeClr val="bg1">
                    <a:lumMod val="65000"/>
                  </a:schemeClr>
                </a:solidFill>
              </a:rPr>
              <a:t>sitemap.txt</a:t>
            </a:r>
            <a:r>
              <a:rPr lang="en-US" sz="2600" dirty="0"/>
              <a:t>) </a:t>
            </a:r>
            <a:r>
              <a:rPr lang="ru-RU" sz="2600" dirty="0"/>
              <a:t>по сути перечень </a:t>
            </a:r>
            <a:r>
              <a:rPr lang="en-US" sz="2600" b="1" dirty="0" err="1"/>
              <a:t>url</a:t>
            </a:r>
            <a:r>
              <a:rPr lang="en-US" sz="2600" b="1" dirty="0"/>
              <a:t>’</a:t>
            </a:r>
            <a:r>
              <a:rPr lang="ru-RU" sz="2600" dirty="0" err="1"/>
              <a:t>ов</a:t>
            </a:r>
            <a:r>
              <a:rPr lang="ru-RU" sz="2600" dirty="0"/>
              <a:t> тех страниц сайта которые мы бы хотели «показать» поисковой системе. Этот файл должен быть размещён в </a:t>
            </a:r>
            <a:r>
              <a:rPr lang="ru-RU" sz="2600" dirty="0" smtClean="0"/>
              <a:t>корневом </a:t>
            </a:r>
            <a:r>
              <a:rPr lang="ru-RU" sz="2600" dirty="0"/>
              <a:t>каталоге сайта и быть доступен по адресу: </a:t>
            </a:r>
            <a:r>
              <a:rPr lang="en-US" sz="3200" b="1" dirty="0" smtClean="0">
                <a:solidFill>
                  <a:srgbClr val="0070C0"/>
                </a:solidFill>
              </a:rPr>
              <a:t>https://</a:t>
            </a:r>
            <a:r>
              <a:rPr lang="en-US" sz="3200" b="1" dirty="0">
                <a:solidFill>
                  <a:srgbClr val="0070C0"/>
                </a:solidFill>
              </a:rPr>
              <a:t>site.com/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sitemap.xml</a:t>
            </a:r>
            <a:endParaRPr lang="ru-RU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79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21704" y="332656"/>
            <a:ext cx="12213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Файл </a:t>
            </a:r>
            <a:r>
              <a:rPr lang="en-US" sz="4800" b="1" dirty="0"/>
              <a:t>robots.txt</a:t>
            </a:r>
            <a:endParaRPr lang="uk-UA" sz="4800" dirty="0"/>
          </a:p>
        </p:txBody>
      </p:sp>
      <p:sp>
        <p:nvSpPr>
          <p:cNvPr id="14" name="Номер слайда 36"/>
          <p:cNvSpPr txBox="1">
            <a:spLocks/>
          </p:cNvSpPr>
          <p:nvPr/>
        </p:nvSpPr>
        <p:spPr>
          <a:xfrm>
            <a:off x="11136560" y="612465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0" y="1412776"/>
            <a:ext cx="9988538" cy="50405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30640" y="1772816"/>
            <a:ext cx="5832648" cy="27392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800" dirty="0"/>
              <a:t>Файл </a:t>
            </a:r>
            <a:r>
              <a:rPr lang="en-US" sz="2800" b="1" dirty="0"/>
              <a:t>robots.txt</a:t>
            </a:r>
            <a:r>
              <a:rPr lang="en-US" sz="2800" dirty="0"/>
              <a:t> </a:t>
            </a:r>
            <a:r>
              <a:rPr lang="ru-RU" sz="2800" dirty="0"/>
              <a:t>позволяет указать поисковой системе какие </a:t>
            </a:r>
            <a:r>
              <a:rPr lang="en-US" sz="2800" dirty="0" err="1"/>
              <a:t>url</a:t>
            </a:r>
            <a:r>
              <a:rPr lang="en-US" sz="2800" dirty="0"/>
              <a:t>’</a:t>
            </a:r>
            <a:r>
              <a:rPr lang="ru-RU" sz="2800" dirty="0"/>
              <a:t>ы мы бы </a:t>
            </a:r>
            <a:r>
              <a:rPr lang="ru-RU" sz="2800" b="1" dirty="0"/>
              <a:t>не хотели </a:t>
            </a:r>
            <a:r>
              <a:rPr lang="ru-RU" sz="2800" dirty="0"/>
              <a:t>давать ей для </a:t>
            </a:r>
            <a:r>
              <a:rPr lang="ru-RU" sz="2800" b="1" dirty="0"/>
              <a:t>сканирования</a:t>
            </a:r>
            <a:r>
              <a:rPr lang="ru-RU" sz="2800" dirty="0"/>
              <a:t>, файл должен быть доступен по адресу: </a:t>
            </a:r>
            <a:r>
              <a:rPr lang="en-US" sz="2800" b="1" dirty="0">
                <a:solidFill>
                  <a:srgbClr val="0070C0"/>
                </a:solidFill>
              </a:rPr>
              <a:t>https://</a:t>
            </a:r>
            <a:r>
              <a:rPr lang="en-US" sz="2800" b="1" dirty="0" smtClean="0">
                <a:solidFill>
                  <a:srgbClr val="0070C0"/>
                </a:solidFill>
              </a:rPr>
              <a:t>site.com/</a:t>
            </a: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robots.txt</a:t>
            </a:r>
            <a:endParaRPr lang="ru-RU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33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5178</TotalTime>
  <Words>539</Words>
  <Application>Microsoft Office PowerPoint</Application>
  <PresentationFormat>Широкоэкранный</PresentationFormat>
  <Paragraphs>104</Paragraphs>
  <Slides>41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41</vt:i4>
      </vt:variant>
    </vt:vector>
  </HeadingPairs>
  <TitlesOfParts>
    <vt:vector size="46" baseType="lpstr">
      <vt:lpstr>Arial</vt:lpstr>
      <vt:lpstr>Calibri</vt:lpstr>
      <vt:lpstr>Courier New</vt:lpstr>
      <vt:lpstr>Segoe UI Semibold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733</cp:revision>
  <dcterms:created xsi:type="dcterms:W3CDTF">2014-11-20T09:08:59Z</dcterms:created>
  <dcterms:modified xsi:type="dcterms:W3CDTF">2020-12-22T10:28:58Z</dcterms:modified>
</cp:coreProperties>
</file>